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0"/>
  </p:notesMasterIdLst>
  <p:sldIdLst>
    <p:sldId id="256" r:id="rId2"/>
    <p:sldId id="257" r:id="rId3"/>
    <p:sldId id="263" r:id="rId4"/>
    <p:sldId id="264" r:id="rId5"/>
    <p:sldId id="265" r:id="rId6"/>
    <p:sldId id="260" r:id="rId7"/>
    <p:sldId id="258" r:id="rId8"/>
    <p:sldId id="259" r:id="rId9"/>
    <p:sldId id="261" r:id="rId10"/>
    <p:sldId id="266" r:id="rId11"/>
    <p:sldId id="267" r:id="rId12"/>
    <p:sldId id="269" r:id="rId13"/>
    <p:sldId id="268" r:id="rId14"/>
    <p:sldId id="270" r:id="rId15"/>
    <p:sldId id="271" r:id="rId16"/>
    <p:sldId id="275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58"/>
    <p:restoredTop sz="96197"/>
  </p:normalViewPr>
  <p:slideViewPr>
    <p:cSldViewPr snapToGrid="0" snapToObjects="1">
      <p:cViewPr varScale="1">
        <p:scale>
          <a:sx n="76" d="100"/>
          <a:sy n="76" d="100"/>
        </p:scale>
        <p:origin x="216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rxiv.org/pdf/2002.06169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Variational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Niane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2D5B917-2F99-F343-916E-C6558DE3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A830337-3274-9344-9D7C-2893F494E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 made the QBM work!</a:t>
            </a:r>
          </a:p>
          <a:p>
            <a:r>
              <a:rPr lang="en-US" dirty="0"/>
              <a:t>Switched to </a:t>
            </a:r>
            <a:r>
              <a:rPr lang="en-US" dirty="0" err="1"/>
              <a:t>statevector</a:t>
            </a:r>
            <a:r>
              <a:rPr lang="en-US" dirty="0"/>
              <a:t> simulator without sampling, made the (code much faster)</a:t>
            </a:r>
          </a:p>
          <a:p>
            <a:r>
              <a:rPr lang="en-US" dirty="0"/>
              <a:t>Tested with some Hamiltonians</a:t>
            </a:r>
          </a:p>
          <a:p>
            <a:r>
              <a:rPr lang="en-US" dirty="0"/>
              <a:t>Started a bit on the transaction fraud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38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3BC793-DF61-FF47-AADB-DEB3EDE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=𝛳</a:t>
            </a:r>
            <a:r>
              <a:rPr lang="en-US" baseline="-25000" dirty="0"/>
              <a:t>0 </a:t>
            </a:r>
            <a:r>
              <a:rPr lang="en-US" dirty="0"/>
              <a:t>Z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=𝛳</a:t>
            </a:r>
            <a:r>
              <a:rPr lang="en-US" baseline="-25000" dirty="0"/>
              <a:t>0</a:t>
            </a:r>
            <a:r>
              <a:rPr lang="en-US" dirty="0"/>
              <a:t> ZZ+𝛳</a:t>
            </a:r>
            <a:r>
              <a:rPr lang="en-US" baseline="-25000" dirty="0"/>
              <a:t>1</a:t>
            </a:r>
            <a:r>
              <a:rPr lang="en-US" dirty="0"/>
              <a:t> IZ+𝛳</a:t>
            </a:r>
            <a:r>
              <a:rPr lang="en-US" baseline="-25000" dirty="0"/>
              <a:t>2</a:t>
            </a:r>
            <a:r>
              <a:rPr lang="en-US" dirty="0"/>
              <a:t> ZI</a:t>
            </a:r>
          </a:p>
          <a:p>
            <a:r>
              <a:rPr lang="en-US" dirty="0"/>
              <a:t>Fidelities 0.98 and 1.0 for H1 and H2</a:t>
            </a:r>
          </a:p>
          <a:p>
            <a:pPr lvl="1"/>
            <a:r>
              <a:rPr lang="en-US" dirty="0"/>
              <a:t>Think it is due to singular values</a:t>
            </a:r>
          </a:p>
          <a:p>
            <a:pPr lvl="1"/>
            <a:r>
              <a:rPr lang="en-US" dirty="0"/>
              <a:t>(3 of 4 elements along diagonal = 0)</a:t>
            </a:r>
          </a:p>
          <a:p>
            <a:pPr lvl="1"/>
            <a:r>
              <a:rPr lang="en-US" dirty="0"/>
              <a:t>‘However, since the algorithm is employed in </a:t>
            </a:r>
          </a:p>
          <a:p>
            <a:pPr marL="274320" lvl="1" indent="0">
              <a:buNone/>
            </a:pPr>
            <a:r>
              <a:rPr lang="en-US" dirty="0"/>
              <a:t>the context of machine learning, we do not </a:t>
            </a:r>
          </a:p>
          <a:p>
            <a:pPr marL="274320" lvl="1" indent="0">
              <a:buNone/>
            </a:pPr>
            <a:r>
              <a:rPr lang="en-US" dirty="0"/>
              <a:t>necessarily require perfect state preparation.‘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0A9CB64-D350-CE47-A398-A4E04E36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86" y="484632"/>
            <a:ext cx="3420346" cy="226126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4392281-AE86-054E-9BE9-ABB8A692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0" y="2709324"/>
            <a:ext cx="4592806" cy="34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H1- sampling probability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9ED84-CA63-3947-99C7-1A12C15A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4610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[0.5, 0.5]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C83A476-1379-EF46-B91B-83651965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2701289"/>
            <a:ext cx="4869180" cy="365188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3701A01-F95C-9048-B837-F3EEDC48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701290"/>
            <a:ext cx="5018659" cy="37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H2- </a:t>
            </a:r>
            <a:r>
              <a:rPr lang="en-US" dirty="0" err="1"/>
              <a:t>s.p.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2A5C5E-276F-EE45-A02F-AE4515E8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64208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Bell state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65C6159-1708-E24D-A88E-67961556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66"/>
            <a:ext cx="5672139" cy="4254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592AD41-DA46-654C-AF42-11C58645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7" y="2885194"/>
            <a:ext cx="5179568" cy="388467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2BF8CFC-B63A-DA4A-816A-C9AC4A0A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54" y="0"/>
            <a:ext cx="4002601" cy="30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576D9C-CA3F-D442-AF78-68674728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next week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0C5199-F6C6-BD44-8F2D-CF2AA9389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778508"/>
            <a:ext cx="11122152" cy="4050792"/>
          </a:xfrm>
        </p:spPr>
        <p:txBody>
          <a:bodyPr/>
          <a:lstStyle/>
          <a:p>
            <a:r>
              <a:rPr lang="en-US" dirty="0"/>
              <a:t>Run QBM with 3 and 4 qubit Hamiltonians(Did try to run it, but not enough RAM, must short it down)</a:t>
            </a:r>
          </a:p>
          <a:p>
            <a:r>
              <a:rPr lang="en-US" dirty="0"/>
              <a:t>Test discriminative learning:  identification of fraudulent credit card transactions</a:t>
            </a:r>
          </a:p>
          <a:p>
            <a:r>
              <a:rPr lang="en-US" dirty="0"/>
              <a:t>Using the Hamiltonian: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Using second quantization and JW transformation to rewrite, compare with classical BM</a:t>
            </a:r>
          </a:p>
          <a:p>
            <a:r>
              <a:rPr lang="en-US" dirty="0"/>
              <a:t>Not sure what to do further on- Ideas:</a:t>
            </a:r>
          </a:p>
          <a:p>
            <a:pPr lvl="1"/>
            <a:r>
              <a:rPr lang="en-US" dirty="0"/>
              <a:t>Finding the Hamiltonian from experimental data:  </a:t>
            </a:r>
            <a:r>
              <a:rPr lang="en-US" dirty="0">
                <a:hlinkClick r:id="rId2"/>
              </a:rPr>
              <a:t>https://arxiv.org/pdf/2002.06169.pdf</a:t>
            </a:r>
            <a:endParaRPr lang="en-US" dirty="0"/>
          </a:p>
          <a:p>
            <a:pPr lvl="1"/>
            <a:r>
              <a:rPr lang="en-US" dirty="0"/>
              <a:t>Combinatorial optimization problems : Max cut problem </a:t>
            </a:r>
          </a:p>
          <a:p>
            <a:pPr lvl="1"/>
            <a:r>
              <a:rPr lang="en-US" dirty="0"/>
              <a:t>Combining QBM and GANs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A3F59E6-E849-7843-BE40-5A2919DCA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3" y="2800706"/>
            <a:ext cx="3300412" cy="7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9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Used the quantum Boltzmann machine to classify fraudulent bank transactions</a:t>
                </a:r>
              </a:p>
              <a:p>
                <a:pPr lvl="1"/>
                <a:r>
                  <a:rPr lang="en-US" dirty="0"/>
                  <a:t>This is done by adding the fraud data to the Hamiltonian as a bias as follows:</a:t>
                </a:r>
              </a:p>
              <a:p>
                <a:pPr lvl="3"/>
                <a:r>
                  <a:rPr lang="en-US" dirty="0"/>
                  <a:t> </a:t>
                </a:r>
              </a:p>
              <a:p>
                <a:pPr marL="822960" lvl="3" indent="0">
                  <a:buNone/>
                </a:pP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Going to test for more complex Hamiltonians, and do a search for optimal parameters</a:t>
                </a:r>
              </a:p>
              <a:p>
                <a:r>
                  <a:rPr lang="en-US" dirty="0"/>
                  <a:t>Implemented to classify handwritten digits</a:t>
                </a:r>
              </a:p>
              <a:p>
                <a:pPr lvl="1"/>
                <a:r>
                  <a:rPr lang="en-US" dirty="0"/>
                  <a:t>Not tested that much yet, but seems to be sensitive to optimization parameters and chosen ansatz</a:t>
                </a:r>
              </a:p>
            </p:txBody>
          </p:sp>
        </mc:Choice>
        <mc:Fallback xmlns="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5F14B778-B3CF-044E-B00F-3EDEDEEE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756429"/>
            <a:ext cx="4035427" cy="6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AD1409-55F3-ED46-977B-4EF2054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Fraud: Playing a bit with parameters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69BCA01-A937-1942-916D-C95FB7A7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4" y="2322068"/>
            <a:ext cx="5401733" cy="4051300"/>
          </a:xfr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951963B1-FFB6-1440-AE42-C14B5C1B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2068"/>
            <a:ext cx="5215467" cy="391160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D5D69BD5-9238-654A-AA98-08B204010018}"/>
              </a:ext>
            </a:extLst>
          </p:cNvPr>
          <p:cNvSpPr txBox="1"/>
          <p:nvPr/>
        </p:nvSpPr>
        <p:spPr>
          <a:xfrm>
            <a:off x="880533" y="2137402"/>
            <a:ext cx="47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to inspect that the loss reduces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3D1C25D-B958-0B4E-A717-2B48339EF8C4}"/>
              </a:ext>
            </a:extLst>
          </p:cNvPr>
          <p:cNvSpPr txBox="1"/>
          <p:nvPr/>
        </p:nvSpPr>
        <p:spPr>
          <a:xfrm>
            <a:off x="6571325" y="2137402"/>
            <a:ext cx="23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samples, 𝛄=0.005</a:t>
            </a:r>
          </a:p>
        </p:txBody>
      </p:sp>
    </p:spTree>
    <p:extLst>
      <p:ext uri="{BB962C8B-B14F-4D97-AF65-F5344CB8AC3E}">
        <p14:creationId xmlns:p14="http://schemas.microsoft.com/office/powerpoint/2010/main" val="343939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/>
              <a:t>The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F01C6C-E932-EE4D-873F-F4DDDD26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7350"/>
            <a:ext cx="10058400" cy="4514850"/>
          </a:xfrm>
        </p:spPr>
        <p:txBody>
          <a:bodyPr/>
          <a:lstStyle/>
          <a:p>
            <a:r>
              <a:rPr lang="en-US" dirty="0"/>
              <a:t>Solving		and   </a:t>
            </a:r>
          </a:p>
          <a:p>
            <a:endParaRPr lang="en-US" dirty="0"/>
          </a:p>
          <a:p>
            <a:r>
              <a:rPr lang="en-US" dirty="0"/>
              <a:t>With </a:t>
            </a:r>
          </a:p>
          <a:p>
            <a:pPr lvl="3"/>
            <a:r>
              <a:rPr lang="en-US" dirty="0"/>
              <a:t> .</a:t>
            </a:r>
          </a:p>
          <a:p>
            <a:pPr marL="274320" lvl="1" indent="0">
              <a:buNone/>
            </a:pPr>
            <a:endParaRPr lang="en-US" dirty="0"/>
          </a:p>
          <a:p>
            <a:pPr lvl="3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Solved using the generalized circuit: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C1AAD0-DB92-8844-BB18-EDC2BB28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4646276"/>
            <a:ext cx="5702301" cy="2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/>
          <a:lstStyle/>
          <a:p>
            <a:r>
              <a:rPr lang="en-US" dirty="0"/>
              <a:t>Benchmark: Generation of </a:t>
            </a:r>
            <a:r>
              <a:rPr lang="en-US" dirty="0" err="1"/>
              <a:t>gibbs</a:t>
            </a:r>
            <a:r>
              <a:rPr lang="en-US" dirty="0"/>
              <a:t> states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0021F7-082D-A04B-8C52-2309B8EF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5926"/>
            <a:ext cx="10058400" cy="4986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Hamiltonians: 				      Trial circuits:</a:t>
            </a:r>
          </a:p>
          <a:p>
            <a:pPr lvl="1"/>
            <a:r>
              <a:rPr lang="en-US" dirty="0"/>
              <a:t> .</a:t>
            </a:r>
          </a:p>
          <a:p>
            <a:pPr lvl="1"/>
            <a:r>
              <a:rPr lang="en-US" dirty="0"/>
              <a:t>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10 steps</a:t>
            </a:r>
          </a:p>
          <a:p>
            <a:r>
              <a:rPr lang="en-US" dirty="0"/>
              <a:t>Ridge: Low lambda but not singular</a:t>
            </a:r>
          </a:p>
          <a:p>
            <a:pPr lvl="1"/>
            <a:r>
              <a:rPr lang="en-US" dirty="0" err="1"/>
              <a:t>λ</a:t>
            </a:r>
            <a:r>
              <a:rPr lang="en-US" dirty="0"/>
              <a:t> with the least loss</a:t>
            </a:r>
          </a:p>
          <a:p>
            <a:r>
              <a:rPr lang="en-US" dirty="0"/>
              <a:t>Fidelity compared to analytical solution: </a:t>
            </a:r>
          </a:p>
          <a:p>
            <a:pPr lvl="2"/>
            <a:r>
              <a:rPr lang="en-US" dirty="0"/>
              <a:t>H1: 0.98 and H2: 1.0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572E92-562C-D94B-B0B7-F1DD437F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0" y="1167732"/>
            <a:ext cx="3420346" cy="226126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3C9B852-82F6-8543-B5F9-55D3A2B3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19" y="2504105"/>
            <a:ext cx="4307681" cy="53724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954B7F5-3A68-2F44-AD66-D752F378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13" y="3475954"/>
            <a:ext cx="4522987" cy="33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80C6B-C0AE-3E40-9348-1C890F8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87C94B-7391-B94D-BB48-974A4D8A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5913"/>
            <a:ext cx="10058400" cy="4586287"/>
          </a:xfrm>
        </p:spPr>
        <p:txBody>
          <a:bodyPr/>
          <a:lstStyle/>
          <a:p>
            <a:r>
              <a:rPr lang="en-US" dirty="0"/>
              <a:t>Focus a bit on the classical BM</a:t>
            </a:r>
          </a:p>
          <a:p>
            <a:r>
              <a:rPr lang="en-US" dirty="0"/>
              <a:t>Finetune both classical- and quantum BM</a:t>
            </a:r>
          </a:p>
          <a:p>
            <a:r>
              <a:rPr lang="en-US" dirty="0"/>
              <a:t>Reproduce more results from the article</a:t>
            </a:r>
          </a:p>
          <a:p>
            <a:r>
              <a:rPr lang="en-US" dirty="0"/>
              <a:t>Might try to overcome results from the article </a:t>
            </a:r>
          </a:p>
          <a:p>
            <a:pPr marL="0" indent="0">
              <a:buNone/>
            </a:pPr>
            <a:r>
              <a:rPr lang="en-US" dirty="0"/>
              <a:t>achieved on the fraud dataset by testing some </a:t>
            </a:r>
          </a:p>
          <a:p>
            <a:pPr marL="0" indent="0">
              <a:buNone/>
            </a:pPr>
            <a:r>
              <a:rPr lang="en-US" dirty="0"/>
              <a:t>more powerful Hamiltonians, these were used: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885309-8735-A544-92B4-A9FBD7DB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9" y="1057984"/>
            <a:ext cx="4805362" cy="468123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1660AFA-A4CC-CD49-9876-5DA4667F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56" y="4134747"/>
            <a:ext cx="3976184" cy="65463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69AA5C-1667-5342-8E93-8E1ED3BE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5" y="4924368"/>
            <a:ext cx="4076197" cy="626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2FCA14-CC2D-AF48-8140-AC35390AF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32" y="5739222"/>
            <a:ext cx="3704369" cy="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0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1761</TotalTime>
  <Words>814</Words>
  <Application>Microsoft Macintosh PowerPoint</Application>
  <PresentationFormat>Widescreen</PresentationFormat>
  <Paragraphs>143</Paragraphs>
  <Slides>18</Slides>
  <Notes>2</Notes>
  <HiddenSlides>10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18</vt:i4>
      </vt:variant>
    </vt:vector>
  </HeadingPairs>
  <TitlesOfParts>
    <vt:vector size="25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Variational quantum boltzmann machines </vt:lpstr>
      <vt:lpstr>Classical Boltzmann machines</vt:lpstr>
      <vt:lpstr>Variational Quantum Boltzmann machine</vt:lpstr>
      <vt:lpstr>The algorithm</vt:lpstr>
      <vt:lpstr>Main Challenge</vt:lpstr>
      <vt:lpstr>Benchmark: Generation of gibbs states</vt:lpstr>
      <vt:lpstr>Results: Training the QBM</vt:lpstr>
      <vt:lpstr>Results: Training the QBM</vt:lpstr>
      <vt:lpstr>Further work</vt:lpstr>
      <vt:lpstr>Last week</vt:lpstr>
      <vt:lpstr>Results: State preparation</vt:lpstr>
      <vt:lpstr>Results: H1- sampling probability</vt:lpstr>
      <vt:lpstr>Results: H2- s.p.</vt:lpstr>
      <vt:lpstr>Plan next week</vt:lpstr>
      <vt:lpstr>Discriminative Learning</vt:lpstr>
      <vt:lpstr>Fraud: Playing a bit with parameters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31</cp:revision>
  <dcterms:created xsi:type="dcterms:W3CDTF">2022-01-20T15:19:46Z</dcterms:created>
  <dcterms:modified xsi:type="dcterms:W3CDTF">2022-03-11T12:03:20Z</dcterms:modified>
</cp:coreProperties>
</file>